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8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5" r:id="rId17"/>
    <p:sldId id="276" r:id="rId18"/>
    <p:sldId id="273" r:id="rId19"/>
    <p:sldId id="282" r:id="rId20"/>
    <p:sldId id="283" r:id="rId21"/>
    <p:sldId id="284" r:id="rId22"/>
    <p:sldId id="285" r:id="rId23"/>
    <p:sldId id="28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ontserrat Medium" panose="000006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032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46c624dd9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46c624dd9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48c248cd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48c248cd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48c248c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48c248cd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CE871-D61F-4F53-876A-B693DFF3F128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560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8890-2F3E-4067-8390-AF83A6D75BFA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11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475C-27D1-49F2-93EE-1FE8FB4726E3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1569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3B28-C735-4C81-955C-13AE4934B2A7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279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6293E-D1B2-4AF5-A184-BE74A61951DA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190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315C-9270-4036-9869-EEFEF4F73B90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1410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12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01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64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8189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541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609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500"/>
              <a:buFont typeface="Montserrat Medium"/>
              <a:buNone/>
            </a:pPr>
            <a:r>
              <a:rPr lang="en" sz="500" b="0" i="0" u="none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8BDB-C8C0-4196-AA36-CC902DCA470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7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ransition>
    <p:fade/>
  </p:transition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1FFF4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1FFF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1FFF4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6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1FFF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1FFF4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1FFF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1FFF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1FFF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1FFF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152342724@N04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flickr.com/photos/152342724@N04/2855648955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hyperlink" Target="https://creativecommons.org/licenses/by/2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edgeimpulse.com/university" TargetMode="External"/><Relationship Id="rId4" Type="http://schemas.openxmlformats.org/officeDocument/2006/relationships/hyperlink" Target="https://tinyml.seas.harvard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4708" y="1469231"/>
            <a:ext cx="7054585" cy="1102519"/>
          </a:xfrm>
        </p:spPr>
        <p:txBody>
          <a:bodyPr>
            <a:noAutofit/>
          </a:bodyPr>
          <a:lstStyle/>
          <a:p>
            <a:r>
              <a:rPr lang="en-US" dirty="0"/>
              <a:t>Computer Vision with Embedded Machine Learning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Embedded ML Applications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500D2F-CFEA-65B5-993C-5351A42B6143}"/>
              </a:ext>
            </a:extLst>
          </p:cNvPr>
          <p:cNvGrpSpPr/>
          <p:nvPr/>
        </p:nvGrpSpPr>
        <p:grpSpPr>
          <a:xfrm>
            <a:off x="1391165" y="1172720"/>
            <a:ext cx="1240505" cy="1240505"/>
            <a:chOff x="10400102" y="1876351"/>
            <a:chExt cx="1984808" cy="198480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3F42189-B79B-72D8-5FAB-DFC73D6E0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792" y="2983970"/>
              <a:ext cx="114160" cy="144017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EC4AD90-DF09-FADA-6231-E8446BF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10783006" y="3000801"/>
              <a:ext cx="57607" cy="180316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C8E07-FD0C-F461-E31A-6652943CB2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0613" y="2789839"/>
              <a:ext cx="146536" cy="391278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FE55F0-D514-0F39-75AB-B62BFB8999B0}"/>
                </a:ext>
              </a:extLst>
            </p:cNvPr>
            <p:cNvCxnSpPr>
              <a:cxnSpLocks/>
            </p:cNvCxnSpPr>
            <p:nvPr/>
          </p:nvCxnSpPr>
          <p:spPr>
            <a:xfrm>
              <a:off x="10987149" y="2778597"/>
              <a:ext cx="202678" cy="63143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B633E5F-89CD-4527-1259-38448E977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73534" y="2868755"/>
              <a:ext cx="218972" cy="541281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29D36E-67F4-EB6A-3B93-99E4D1CCAC38}"/>
                </a:ext>
              </a:extLst>
            </p:cNvPr>
            <p:cNvCxnSpPr>
              <a:cxnSpLocks/>
            </p:cNvCxnSpPr>
            <p:nvPr/>
          </p:nvCxnSpPr>
          <p:spPr>
            <a:xfrm>
              <a:off x="11408106" y="2868755"/>
              <a:ext cx="170012" cy="259232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A5C7B6-0310-BA4D-5BBA-4FEFDC8914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3291" y="2693538"/>
              <a:ext cx="122287" cy="43444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F3F953F-DEC3-F09B-CCA2-BF86D01FF520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312" y="2693538"/>
              <a:ext cx="138069" cy="290432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D74E87-2976-774D-60AE-611E87EFD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7376" y="2563922"/>
              <a:ext cx="221598" cy="43444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0A8954-FC49-A843-EA16-59F3500A59FC}"/>
                </a:ext>
              </a:extLst>
            </p:cNvPr>
            <p:cNvSpPr/>
            <p:nvPr/>
          </p:nvSpPr>
          <p:spPr>
            <a:xfrm>
              <a:off x="10400102" y="1876351"/>
              <a:ext cx="1984808" cy="1984808"/>
            </a:xfrm>
            <a:prstGeom prst="rect">
              <a:avLst/>
            </a:prstGeom>
            <a:noFill/>
            <a:ln w="38100">
              <a:solidFill>
                <a:srgbClr val="7C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buClrTx/>
              </a:pPr>
              <a:r>
                <a:rPr lang="en-US" sz="1800" kern="1200" dirty="0">
                  <a:solidFill>
                    <a:srgbClr val="7CFF01"/>
                  </a:solidFill>
                  <a:latin typeface="Calibri"/>
                </a:rPr>
                <a:t>Data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966BA8-85CB-B6DC-9328-0C82D8CA9AF3}"/>
              </a:ext>
            </a:extLst>
          </p:cNvPr>
          <p:cNvSpPr txBox="1"/>
          <p:nvPr/>
        </p:nvSpPr>
        <p:spPr>
          <a:xfrm>
            <a:off x="3588558" y="87448"/>
            <a:ext cx="203613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3750" kern="1200" dirty="0">
                <a:solidFill>
                  <a:prstClr val="white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Stage 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71D32-20B7-9C61-B1D7-09A3B9603E41}"/>
              </a:ext>
            </a:extLst>
          </p:cNvPr>
          <p:cNvSpPr/>
          <p:nvPr/>
        </p:nvSpPr>
        <p:spPr>
          <a:xfrm>
            <a:off x="3869914" y="1090887"/>
            <a:ext cx="1404171" cy="1404171"/>
          </a:xfrm>
          <a:prstGeom prst="ellipse">
            <a:avLst/>
          </a:prstGeom>
          <a:noFill/>
          <a:ln w="38100">
            <a:solidFill>
              <a:srgbClr val="FF1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800" kern="1200" dirty="0">
                <a:solidFill>
                  <a:srgbClr val="FF1178"/>
                </a:solidFill>
                <a:latin typeface="Calibri"/>
              </a:rPr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B175C5-5BC7-1C78-6A8D-FEE9E1DF3C1D}"/>
              </a:ext>
            </a:extLst>
          </p:cNvPr>
          <p:cNvCxnSpPr>
            <a:cxnSpLocks/>
          </p:cNvCxnSpPr>
          <p:nvPr/>
        </p:nvCxnSpPr>
        <p:spPr>
          <a:xfrm>
            <a:off x="2843790" y="1792973"/>
            <a:ext cx="865554" cy="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F8F4B-7DA6-0724-DA08-4ECFDCE0FCD4}"/>
              </a:ext>
            </a:extLst>
          </p:cNvPr>
          <p:cNvCxnSpPr>
            <a:cxnSpLocks/>
          </p:cNvCxnSpPr>
          <p:nvPr/>
        </p:nvCxnSpPr>
        <p:spPr>
          <a:xfrm>
            <a:off x="5472109" y="1792973"/>
            <a:ext cx="865554" cy="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A0EAC3-713F-F539-15C0-132FC00B9C18}"/>
              </a:ext>
            </a:extLst>
          </p:cNvPr>
          <p:cNvSpPr txBox="1"/>
          <p:nvPr/>
        </p:nvSpPr>
        <p:spPr>
          <a:xfrm>
            <a:off x="6419100" y="1620285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Seconds until burnt</a:t>
            </a:r>
          </a:p>
        </p:txBody>
      </p:sp>
    </p:spTree>
    <p:extLst>
      <p:ext uri="{BB962C8B-B14F-4D97-AF65-F5344CB8AC3E}">
        <p14:creationId xmlns:p14="http://schemas.microsoft.com/office/powerpoint/2010/main" val="5492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564D7BA-F75C-3A73-235F-DA8763C7962D}"/>
              </a:ext>
            </a:extLst>
          </p:cNvPr>
          <p:cNvSpPr/>
          <p:nvPr/>
        </p:nvSpPr>
        <p:spPr>
          <a:xfrm>
            <a:off x="3845685" y="3054931"/>
            <a:ext cx="1624976" cy="1132559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76CB9EA5-E502-8CF4-D428-8914A515A23C}"/>
              </a:ext>
            </a:extLst>
          </p:cNvPr>
          <p:cNvSpPr/>
          <p:nvPr/>
        </p:nvSpPr>
        <p:spPr>
          <a:xfrm rot="10800000">
            <a:off x="3845685" y="4187490"/>
            <a:ext cx="144076" cy="73863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5303573C-FB4A-EF64-D04F-4026203E0D63}"/>
              </a:ext>
            </a:extLst>
          </p:cNvPr>
          <p:cNvSpPr/>
          <p:nvPr/>
        </p:nvSpPr>
        <p:spPr>
          <a:xfrm rot="10800000">
            <a:off x="5326585" y="4190093"/>
            <a:ext cx="144076" cy="73863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399A83-EA87-6A6A-63E7-4FA2D7FA43F1}"/>
              </a:ext>
            </a:extLst>
          </p:cNvPr>
          <p:cNvSpPr/>
          <p:nvPr/>
        </p:nvSpPr>
        <p:spPr>
          <a:xfrm>
            <a:off x="4250880" y="2162287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1218F8-1691-494D-7502-C2C6194B88D9}"/>
              </a:ext>
            </a:extLst>
          </p:cNvPr>
          <p:cNvSpPr/>
          <p:nvPr/>
        </p:nvSpPr>
        <p:spPr>
          <a:xfrm>
            <a:off x="4559327" y="2162285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929E5C-D428-03F1-C1F0-711F7CD5E400}"/>
              </a:ext>
            </a:extLst>
          </p:cNvPr>
          <p:cNvSpPr/>
          <p:nvPr/>
        </p:nvSpPr>
        <p:spPr>
          <a:xfrm>
            <a:off x="4867775" y="2162285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EB7CCA-C46C-93A3-625A-7B9FBF8F5BE3}"/>
              </a:ext>
            </a:extLst>
          </p:cNvPr>
          <p:cNvSpPr txBox="1"/>
          <p:nvPr/>
        </p:nvSpPr>
        <p:spPr>
          <a:xfrm>
            <a:off x="3588558" y="87448"/>
            <a:ext cx="203613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3750" kern="1200" dirty="0">
                <a:solidFill>
                  <a:prstClr val="white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Stage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0A2FB-7A88-D7EB-DF8C-A6DE09C9B594}"/>
              </a:ext>
            </a:extLst>
          </p:cNvPr>
          <p:cNvSpPr/>
          <p:nvPr/>
        </p:nvSpPr>
        <p:spPr>
          <a:xfrm>
            <a:off x="378538" y="2571751"/>
            <a:ext cx="2196267" cy="2016245"/>
          </a:xfrm>
          <a:prstGeom prst="rect">
            <a:avLst/>
          </a:pr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</a:rPr>
              <a:t>Controller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20922F-ED1B-6679-8FF4-9BD862FA43B8}"/>
              </a:ext>
            </a:extLst>
          </p:cNvPr>
          <p:cNvSpPr/>
          <p:nvPr/>
        </p:nvSpPr>
        <p:spPr>
          <a:xfrm>
            <a:off x="2574805" y="4040389"/>
            <a:ext cx="1750428" cy="421772"/>
          </a:xfrm>
          <a:custGeom>
            <a:avLst/>
            <a:gdLst>
              <a:gd name="connsiteX0" fmla="*/ 0 w 2775755"/>
              <a:gd name="connsiteY0" fmla="*/ 144900 h 674835"/>
              <a:gd name="connsiteX1" fmla="*/ 914400 w 2775755"/>
              <a:gd name="connsiteY1" fmla="*/ 25630 h 674835"/>
              <a:gd name="connsiteX2" fmla="*/ 1490870 w 2775755"/>
              <a:gd name="connsiteY2" fmla="*/ 582221 h 674835"/>
              <a:gd name="connsiteX3" fmla="*/ 2574235 w 2775755"/>
              <a:gd name="connsiteY3" fmla="*/ 641856 h 674835"/>
              <a:gd name="connsiteX4" fmla="*/ 2773018 w 2775755"/>
              <a:gd name="connsiteY4" fmla="*/ 244291 h 6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55" h="674835">
                <a:moveTo>
                  <a:pt x="0" y="144900"/>
                </a:moveTo>
                <a:cubicBezTo>
                  <a:pt x="332961" y="48821"/>
                  <a:pt x="665922" y="-47257"/>
                  <a:pt x="914400" y="25630"/>
                </a:cubicBezTo>
                <a:cubicBezTo>
                  <a:pt x="1162878" y="98517"/>
                  <a:pt x="1214231" y="479517"/>
                  <a:pt x="1490870" y="582221"/>
                </a:cubicBezTo>
                <a:cubicBezTo>
                  <a:pt x="1767509" y="684925"/>
                  <a:pt x="2360544" y="698178"/>
                  <a:pt x="2574235" y="641856"/>
                </a:cubicBezTo>
                <a:cubicBezTo>
                  <a:pt x="2787926" y="585534"/>
                  <a:pt x="2780472" y="414912"/>
                  <a:pt x="2773018" y="244291"/>
                </a:cubicBezTo>
              </a:path>
            </a:pathLst>
          </a:cu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5FA181C-BB4D-FD5D-A94D-1DDCDB04C6D4}"/>
              </a:ext>
            </a:extLst>
          </p:cNvPr>
          <p:cNvSpPr/>
          <p:nvPr/>
        </p:nvSpPr>
        <p:spPr>
          <a:xfrm rot="16200000">
            <a:off x="3697960" y="3735274"/>
            <a:ext cx="123105" cy="172346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4FBA95-904B-EEC1-3641-C7490FE80534}"/>
              </a:ext>
            </a:extLst>
          </p:cNvPr>
          <p:cNvSpPr/>
          <p:nvPr/>
        </p:nvSpPr>
        <p:spPr>
          <a:xfrm>
            <a:off x="774586" y="3057517"/>
            <a:ext cx="1404171" cy="1404171"/>
          </a:xfrm>
          <a:prstGeom prst="ellipse">
            <a:avLst/>
          </a:prstGeom>
          <a:noFill/>
          <a:ln w="38100">
            <a:solidFill>
              <a:srgbClr val="FF1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800" kern="1200" dirty="0">
                <a:solidFill>
                  <a:srgbClr val="FF1178"/>
                </a:solidFill>
                <a:latin typeface="Calibri"/>
              </a:rPr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3536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0765F2-78FC-4A04-38C8-D11F24D0BC3C}"/>
              </a:ext>
            </a:extLst>
          </p:cNvPr>
          <p:cNvGrpSpPr/>
          <p:nvPr/>
        </p:nvGrpSpPr>
        <p:grpSpPr>
          <a:xfrm>
            <a:off x="3673340" y="3054932"/>
            <a:ext cx="1797321" cy="1209024"/>
            <a:chOff x="2418606" y="2962660"/>
            <a:chExt cx="4205310" cy="2828833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564D7BA-F75C-3A73-235F-DA8763C7962D}"/>
                </a:ext>
              </a:extLst>
            </p:cNvPr>
            <p:cNvSpPr/>
            <p:nvPr/>
          </p:nvSpPr>
          <p:spPr>
            <a:xfrm>
              <a:off x="2821854" y="2962660"/>
              <a:ext cx="3802062" cy="2649922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C8E0301-803E-B4A9-408D-2255E26BCC58}"/>
                </a:ext>
              </a:extLst>
            </p:cNvPr>
            <p:cNvSpPr/>
            <p:nvPr/>
          </p:nvSpPr>
          <p:spPr>
            <a:xfrm rot="16200000">
              <a:off x="2476211" y="3538731"/>
              <a:ext cx="288037" cy="403248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76CB9EA5-E502-8CF4-D428-8914A515A23C}"/>
                </a:ext>
              </a:extLst>
            </p:cNvPr>
            <p:cNvSpPr/>
            <p:nvPr/>
          </p:nvSpPr>
          <p:spPr>
            <a:xfrm rot="10800000">
              <a:off x="2821854" y="5612582"/>
              <a:ext cx="337104" cy="172821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5303573C-FB4A-EF64-D04F-4026203E0D63}"/>
                </a:ext>
              </a:extLst>
            </p:cNvPr>
            <p:cNvSpPr/>
            <p:nvPr/>
          </p:nvSpPr>
          <p:spPr>
            <a:xfrm rot="10800000">
              <a:off x="6286812" y="5618672"/>
              <a:ext cx="337104" cy="172821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5EB7CCA-C46C-93A3-625A-7B9FBF8F5BE3}"/>
              </a:ext>
            </a:extLst>
          </p:cNvPr>
          <p:cNvSpPr txBox="1"/>
          <p:nvPr/>
        </p:nvSpPr>
        <p:spPr>
          <a:xfrm>
            <a:off x="3588558" y="87448"/>
            <a:ext cx="203613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3750" kern="1200" dirty="0">
                <a:solidFill>
                  <a:prstClr val="white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Stage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0A2FB-7A88-D7EB-DF8C-A6DE09C9B594}"/>
              </a:ext>
            </a:extLst>
          </p:cNvPr>
          <p:cNvSpPr/>
          <p:nvPr/>
        </p:nvSpPr>
        <p:spPr>
          <a:xfrm>
            <a:off x="378538" y="2571751"/>
            <a:ext cx="2196267" cy="2016245"/>
          </a:xfrm>
          <a:prstGeom prst="rect">
            <a:avLst/>
          </a:pr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</a:rPr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9D6C26-B0CD-B192-7199-A0C56446391A}"/>
              </a:ext>
            </a:extLst>
          </p:cNvPr>
          <p:cNvSpPr/>
          <p:nvPr/>
        </p:nvSpPr>
        <p:spPr>
          <a:xfrm>
            <a:off x="774586" y="3057517"/>
            <a:ext cx="1404171" cy="1404171"/>
          </a:xfrm>
          <a:prstGeom prst="ellipse">
            <a:avLst/>
          </a:prstGeom>
          <a:noFill/>
          <a:ln w="38100">
            <a:solidFill>
              <a:srgbClr val="FF1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800" kern="1200" dirty="0">
                <a:solidFill>
                  <a:srgbClr val="FF1178"/>
                </a:solidFill>
                <a:latin typeface="Calibri"/>
              </a:rPr>
              <a:t>Machine Learning Model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20922F-ED1B-6679-8FF4-9BD862FA43B8}"/>
              </a:ext>
            </a:extLst>
          </p:cNvPr>
          <p:cNvSpPr/>
          <p:nvPr/>
        </p:nvSpPr>
        <p:spPr>
          <a:xfrm>
            <a:off x="2574805" y="4040389"/>
            <a:ext cx="1750428" cy="421772"/>
          </a:xfrm>
          <a:custGeom>
            <a:avLst/>
            <a:gdLst>
              <a:gd name="connsiteX0" fmla="*/ 0 w 2775755"/>
              <a:gd name="connsiteY0" fmla="*/ 144900 h 674835"/>
              <a:gd name="connsiteX1" fmla="*/ 914400 w 2775755"/>
              <a:gd name="connsiteY1" fmla="*/ 25630 h 674835"/>
              <a:gd name="connsiteX2" fmla="*/ 1490870 w 2775755"/>
              <a:gd name="connsiteY2" fmla="*/ 582221 h 674835"/>
              <a:gd name="connsiteX3" fmla="*/ 2574235 w 2775755"/>
              <a:gd name="connsiteY3" fmla="*/ 641856 h 674835"/>
              <a:gd name="connsiteX4" fmla="*/ 2773018 w 2775755"/>
              <a:gd name="connsiteY4" fmla="*/ 244291 h 6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55" h="674835">
                <a:moveTo>
                  <a:pt x="0" y="144900"/>
                </a:moveTo>
                <a:cubicBezTo>
                  <a:pt x="332961" y="48821"/>
                  <a:pt x="665922" y="-47257"/>
                  <a:pt x="914400" y="25630"/>
                </a:cubicBezTo>
                <a:cubicBezTo>
                  <a:pt x="1162878" y="98517"/>
                  <a:pt x="1214231" y="479517"/>
                  <a:pt x="1490870" y="582221"/>
                </a:cubicBezTo>
                <a:cubicBezTo>
                  <a:pt x="1767509" y="684925"/>
                  <a:pt x="2360544" y="698178"/>
                  <a:pt x="2574235" y="641856"/>
                </a:cubicBezTo>
                <a:cubicBezTo>
                  <a:pt x="2787926" y="585534"/>
                  <a:pt x="2780472" y="414912"/>
                  <a:pt x="2773018" y="244291"/>
                </a:cubicBezTo>
              </a:path>
            </a:pathLst>
          </a:cu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67EF55-C993-DE75-8DBF-61135662C271}"/>
              </a:ext>
            </a:extLst>
          </p:cNvPr>
          <p:cNvCxnSpPr/>
          <p:nvPr/>
        </p:nvCxnSpPr>
        <p:spPr>
          <a:xfrm>
            <a:off x="3989761" y="951554"/>
            <a:ext cx="0" cy="12601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2A07F-D4D4-5F77-3790-3AFD030B96D7}"/>
              </a:ext>
            </a:extLst>
          </p:cNvPr>
          <p:cNvCxnSpPr>
            <a:cxnSpLocks/>
          </p:cNvCxnSpPr>
          <p:nvPr/>
        </p:nvCxnSpPr>
        <p:spPr>
          <a:xfrm flipH="1">
            <a:off x="3887917" y="2103693"/>
            <a:ext cx="15827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01234D-A508-E314-8B5B-884D66C7CBF6}"/>
              </a:ext>
            </a:extLst>
          </p:cNvPr>
          <p:cNvSpPr txBox="1"/>
          <p:nvPr/>
        </p:nvSpPr>
        <p:spPr>
          <a:xfrm>
            <a:off x="5010221" y="21062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EBF88-7B04-2F84-12CE-92525BF7CA96}"/>
              </a:ext>
            </a:extLst>
          </p:cNvPr>
          <p:cNvSpPr txBox="1"/>
          <p:nvPr/>
        </p:nvSpPr>
        <p:spPr>
          <a:xfrm rot="16200000">
            <a:off x="3277095" y="13275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doneness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66317EC-23C6-EC4B-99EC-1EE981F997EC}"/>
              </a:ext>
            </a:extLst>
          </p:cNvPr>
          <p:cNvSpPr/>
          <p:nvPr/>
        </p:nvSpPr>
        <p:spPr>
          <a:xfrm>
            <a:off x="3994288" y="1072384"/>
            <a:ext cx="1428750" cy="1000125"/>
          </a:xfrm>
          <a:custGeom>
            <a:avLst/>
            <a:gdLst>
              <a:gd name="connsiteX0" fmla="*/ 0 w 2286000"/>
              <a:gd name="connsiteY0" fmla="*/ 1600200 h 1600200"/>
              <a:gd name="connsiteX1" fmla="*/ 626165 w 2286000"/>
              <a:gd name="connsiteY1" fmla="*/ 1510747 h 1600200"/>
              <a:gd name="connsiteX2" fmla="*/ 1152939 w 2286000"/>
              <a:gd name="connsiteY2" fmla="*/ 1143000 h 1600200"/>
              <a:gd name="connsiteX3" fmla="*/ 1590261 w 2286000"/>
              <a:gd name="connsiteY3" fmla="*/ 427382 h 1600200"/>
              <a:gd name="connsiteX4" fmla="*/ 1868556 w 2286000"/>
              <a:gd name="connsiteY4" fmla="*/ 119269 h 1600200"/>
              <a:gd name="connsiteX5" fmla="*/ 2286000 w 2286000"/>
              <a:gd name="connsiteY5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600200">
                <a:moveTo>
                  <a:pt x="0" y="1600200"/>
                </a:moveTo>
                <a:cubicBezTo>
                  <a:pt x="217004" y="1593573"/>
                  <a:pt x="434009" y="1586947"/>
                  <a:pt x="626165" y="1510747"/>
                </a:cubicBezTo>
                <a:cubicBezTo>
                  <a:pt x="818322" y="1434547"/>
                  <a:pt x="992256" y="1323561"/>
                  <a:pt x="1152939" y="1143000"/>
                </a:cubicBezTo>
                <a:cubicBezTo>
                  <a:pt x="1313622" y="962439"/>
                  <a:pt x="1470992" y="598004"/>
                  <a:pt x="1590261" y="427382"/>
                </a:cubicBezTo>
                <a:cubicBezTo>
                  <a:pt x="1709531" y="256760"/>
                  <a:pt x="1752600" y="190499"/>
                  <a:pt x="1868556" y="119269"/>
                </a:cubicBezTo>
                <a:cubicBezTo>
                  <a:pt x="1984513" y="48039"/>
                  <a:pt x="2135256" y="24019"/>
                  <a:pt x="2286000" y="0"/>
                </a:cubicBezTo>
              </a:path>
            </a:pathLst>
          </a:cu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E23751-63A9-0FFA-5B23-B3914F3C9761}"/>
              </a:ext>
            </a:extLst>
          </p:cNvPr>
          <p:cNvCxnSpPr/>
          <p:nvPr/>
        </p:nvCxnSpPr>
        <p:spPr>
          <a:xfrm>
            <a:off x="3985623" y="1383606"/>
            <a:ext cx="1437416" cy="0"/>
          </a:xfrm>
          <a:prstGeom prst="line">
            <a:avLst/>
          </a:prstGeom>
          <a:ln w="38100">
            <a:solidFill>
              <a:srgbClr val="FFF2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F3CF33-4E33-4652-294A-DCAE86E44AFA}"/>
              </a:ext>
            </a:extLst>
          </p:cNvPr>
          <p:cNvCxnSpPr/>
          <p:nvPr/>
        </p:nvCxnSpPr>
        <p:spPr>
          <a:xfrm>
            <a:off x="3989761" y="1131575"/>
            <a:ext cx="1437416" cy="0"/>
          </a:xfrm>
          <a:prstGeom prst="line">
            <a:avLst/>
          </a:prstGeom>
          <a:ln w="38100">
            <a:solidFill>
              <a:srgbClr val="FE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E82794-EE3A-1F05-AA1F-65E532C59374}"/>
              </a:ext>
            </a:extLst>
          </p:cNvPr>
          <p:cNvCxnSpPr>
            <a:cxnSpLocks/>
          </p:cNvCxnSpPr>
          <p:nvPr/>
        </p:nvCxnSpPr>
        <p:spPr>
          <a:xfrm>
            <a:off x="4968048" y="1383606"/>
            <a:ext cx="0" cy="900109"/>
          </a:xfrm>
          <a:prstGeom prst="line">
            <a:avLst/>
          </a:prstGeom>
          <a:ln w="38100">
            <a:solidFill>
              <a:srgbClr val="FFF2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209132-5516-E7A6-7744-841DD6340D52}"/>
              </a:ext>
            </a:extLst>
          </p:cNvPr>
          <p:cNvCxnSpPr/>
          <p:nvPr/>
        </p:nvCxnSpPr>
        <p:spPr>
          <a:xfrm>
            <a:off x="4662073" y="1833660"/>
            <a:ext cx="0" cy="439990"/>
          </a:xfrm>
          <a:prstGeom prst="line">
            <a:avLst/>
          </a:prstGeom>
          <a:ln w="38100">
            <a:solidFill>
              <a:srgbClr val="7CF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8F671D-FBA4-71FB-0846-5A977AC25480}"/>
              </a:ext>
            </a:extLst>
          </p:cNvPr>
          <p:cNvCxnSpPr>
            <a:cxnSpLocks/>
          </p:cNvCxnSpPr>
          <p:nvPr/>
        </p:nvCxnSpPr>
        <p:spPr>
          <a:xfrm>
            <a:off x="4662073" y="2211706"/>
            <a:ext cx="305976" cy="0"/>
          </a:xfrm>
          <a:prstGeom prst="straightConnector1">
            <a:avLst/>
          </a:prstGeom>
          <a:ln w="38100">
            <a:solidFill>
              <a:srgbClr val="7CFF0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E04D2-B15F-3606-30EC-01157291761F}"/>
              </a:ext>
            </a:extLst>
          </p:cNvPr>
          <p:cNvSpPr txBox="1"/>
          <p:nvPr/>
        </p:nvSpPr>
        <p:spPr>
          <a:xfrm>
            <a:off x="5398623" y="1227918"/>
            <a:ext cx="70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  <a:ea typeface="+mn-ea"/>
                <a:cs typeface="+mn-cs"/>
              </a:rPr>
              <a:t>burnt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941E4-CEEE-E370-BF8E-85885E11054C}"/>
              </a:ext>
            </a:extLst>
          </p:cNvPr>
          <p:cNvSpPr txBox="1"/>
          <p:nvPr/>
        </p:nvSpPr>
        <p:spPr>
          <a:xfrm>
            <a:off x="5399512" y="953724"/>
            <a:ext cx="5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fire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81D64-4B99-FD2B-D8FE-071BA4454DE3}"/>
              </a:ext>
            </a:extLst>
          </p:cNvPr>
          <p:cNvSpPr txBox="1"/>
          <p:nvPr/>
        </p:nvSpPr>
        <p:spPr>
          <a:xfrm>
            <a:off x="3526158" y="2144140"/>
            <a:ext cx="1182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ClrTx/>
            </a:pPr>
            <a:r>
              <a:rPr lang="en-US" sz="1800" kern="1200" dirty="0">
                <a:solidFill>
                  <a:srgbClr val="7CFF01"/>
                </a:solidFill>
                <a:latin typeface="Calibri"/>
                <a:ea typeface="+mn-ea"/>
                <a:cs typeface="+mn-cs"/>
              </a:rPr>
              <a:t>seconds </a:t>
            </a:r>
          </a:p>
          <a:p>
            <a:pPr algn="r">
              <a:buClrTx/>
            </a:pPr>
            <a:r>
              <a:rPr lang="en-US" sz="1800" kern="1200" dirty="0">
                <a:solidFill>
                  <a:srgbClr val="7CFF01"/>
                </a:solidFill>
                <a:latin typeface="Calibri"/>
                <a:ea typeface="+mn-ea"/>
                <a:cs typeface="+mn-cs"/>
              </a:rPr>
              <a:t>until burnt</a:t>
            </a:r>
          </a:p>
        </p:txBody>
      </p:sp>
    </p:spTree>
    <p:extLst>
      <p:ext uri="{BB962C8B-B14F-4D97-AF65-F5344CB8AC3E}">
        <p14:creationId xmlns:p14="http://schemas.microsoft.com/office/powerpoint/2010/main" val="2906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0765F2-78FC-4A04-38C8-D11F24D0BC3C}"/>
              </a:ext>
            </a:extLst>
          </p:cNvPr>
          <p:cNvGrpSpPr/>
          <p:nvPr/>
        </p:nvGrpSpPr>
        <p:grpSpPr>
          <a:xfrm>
            <a:off x="3673340" y="3054932"/>
            <a:ext cx="1797321" cy="1209024"/>
            <a:chOff x="2418606" y="2962660"/>
            <a:chExt cx="4205310" cy="2828833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3564D7BA-F75C-3A73-235F-DA8763C7962D}"/>
                </a:ext>
              </a:extLst>
            </p:cNvPr>
            <p:cNvSpPr/>
            <p:nvPr/>
          </p:nvSpPr>
          <p:spPr>
            <a:xfrm>
              <a:off x="2821854" y="2962660"/>
              <a:ext cx="3802062" cy="2649922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C8E0301-803E-B4A9-408D-2255E26BCC58}"/>
                </a:ext>
              </a:extLst>
            </p:cNvPr>
            <p:cNvSpPr/>
            <p:nvPr/>
          </p:nvSpPr>
          <p:spPr>
            <a:xfrm rot="16200000">
              <a:off x="2476211" y="3538731"/>
              <a:ext cx="288037" cy="403248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76CB9EA5-E502-8CF4-D428-8914A515A23C}"/>
                </a:ext>
              </a:extLst>
            </p:cNvPr>
            <p:cNvSpPr/>
            <p:nvPr/>
          </p:nvSpPr>
          <p:spPr>
            <a:xfrm rot="10800000">
              <a:off x="2821854" y="5612582"/>
              <a:ext cx="337104" cy="172821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5303573C-FB4A-EF64-D04F-4026203E0D63}"/>
                </a:ext>
              </a:extLst>
            </p:cNvPr>
            <p:cNvSpPr/>
            <p:nvPr/>
          </p:nvSpPr>
          <p:spPr>
            <a:xfrm rot="10800000">
              <a:off x="6286812" y="5618672"/>
              <a:ext cx="337104" cy="172821"/>
            </a:xfrm>
            <a:prstGeom prst="round2SameRect">
              <a:avLst/>
            </a:prstGeom>
            <a:noFill/>
            <a:ln w="38100">
              <a:solidFill>
                <a:srgbClr val="01F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5EB7CCA-C46C-93A3-625A-7B9FBF8F5BE3}"/>
              </a:ext>
            </a:extLst>
          </p:cNvPr>
          <p:cNvSpPr txBox="1"/>
          <p:nvPr/>
        </p:nvSpPr>
        <p:spPr>
          <a:xfrm>
            <a:off x="3588558" y="87448"/>
            <a:ext cx="203613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3750" kern="1200" dirty="0">
                <a:solidFill>
                  <a:prstClr val="white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Stage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0A2FB-7A88-D7EB-DF8C-A6DE09C9B594}"/>
              </a:ext>
            </a:extLst>
          </p:cNvPr>
          <p:cNvSpPr/>
          <p:nvPr/>
        </p:nvSpPr>
        <p:spPr>
          <a:xfrm>
            <a:off x="378538" y="2571751"/>
            <a:ext cx="2196267" cy="2016245"/>
          </a:xfrm>
          <a:prstGeom prst="rect">
            <a:avLst/>
          </a:pr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</a:rPr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9D6C26-B0CD-B192-7199-A0C56446391A}"/>
              </a:ext>
            </a:extLst>
          </p:cNvPr>
          <p:cNvSpPr/>
          <p:nvPr/>
        </p:nvSpPr>
        <p:spPr>
          <a:xfrm>
            <a:off x="774586" y="3057517"/>
            <a:ext cx="1404171" cy="1404171"/>
          </a:xfrm>
          <a:prstGeom prst="ellipse">
            <a:avLst/>
          </a:prstGeom>
          <a:noFill/>
          <a:ln w="38100">
            <a:solidFill>
              <a:srgbClr val="FF1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800" kern="1200" dirty="0">
                <a:solidFill>
                  <a:srgbClr val="FF1178"/>
                </a:solidFill>
                <a:latin typeface="Calibri"/>
              </a:rPr>
              <a:t>Machine Learning Model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20922F-ED1B-6679-8FF4-9BD862FA43B8}"/>
              </a:ext>
            </a:extLst>
          </p:cNvPr>
          <p:cNvSpPr/>
          <p:nvPr/>
        </p:nvSpPr>
        <p:spPr>
          <a:xfrm>
            <a:off x="2574805" y="4040389"/>
            <a:ext cx="1750428" cy="421772"/>
          </a:xfrm>
          <a:custGeom>
            <a:avLst/>
            <a:gdLst>
              <a:gd name="connsiteX0" fmla="*/ 0 w 2775755"/>
              <a:gd name="connsiteY0" fmla="*/ 144900 h 674835"/>
              <a:gd name="connsiteX1" fmla="*/ 914400 w 2775755"/>
              <a:gd name="connsiteY1" fmla="*/ 25630 h 674835"/>
              <a:gd name="connsiteX2" fmla="*/ 1490870 w 2775755"/>
              <a:gd name="connsiteY2" fmla="*/ 582221 h 674835"/>
              <a:gd name="connsiteX3" fmla="*/ 2574235 w 2775755"/>
              <a:gd name="connsiteY3" fmla="*/ 641856 h 674835"/>
              <a:gd name="connsiteX4" fmla="*/ 2773018 w 2775755"/>
              <a:gd name="connsiteY4" fmla="*/ 244291 h 6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5755" h="674835">
                <a:moveTo>
                  <a:pt x="0" y="144900"/>
                </a:moveTo>
                <a:cubicBezTo>
                  <a:pt x="332961" y="48821"/>
                  <a:pt x="665922" y="-47257"/>
                  <a:pt x="914400" y="25630"/>
                </a:cubicBezTo>
                <a:cubicBezTo>
                  <a:pt x="1162878" y="98517"/>
                  <a:pt x="1214231" y="479517"/>
                  <a:pt x="1490870" y="582221"/>
                </a:cubicBezTo>
                <a:cubicBezTo>
                  <a:pt x="1767509" y="684925"/>
                  <a:pt x="2360544" y="698178"/>
                  <a:pt x="2574235" y="641856"/>
                </a:cubicBezTo>
                <a:cubicBezTo>
                  <a:pt x="2787926" y="585534"/>
                  <a:pt x="2780472" y="414912"/>
                  <a:pt x="2773018" y="244291"/>
                </a:cubicBezTo>
              </a:path>
            </a:pathLst>
          </a:cu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67EF55-C993-DE75-8DBF-61135662C271}"/>
              </a:ext>
            </a:extLst>
          </p:cNvPr>
          <p:cNvCxnSpPr/>
          <p:nvPr/>
        </p:nvCxnSpPr>
        <p:spPr>
          <a:xfrm>
            <a:off x="3989761" y="951554"/>
            <a:ext cx="0" cy="12601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62A07F-D4D4-5F77-3790-3AFD030B96D7}"/>
              </a:ext>
            </a:extLst>
          </p:cNvPr>
          <p:cNvCxnSpPr>
            <a:cxnSpLocks/>
          </p:cNvCxnSpPr>
          <p:nvPr/>
        </p:nvCxnSpPr>
        <p:spPr>
          <a:xfrm flipH="1">
            <a:off x="3887917" y="2103693"/>
            <a:ext cx="158274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01234D-A508-E314-8B5B-884D66C7CBF6}"/>
              </a:ext>
            </a:extLst>
          </p:cNvPr>
          <p:cNvSpPr txBox="1"/>
          <p:nvPr/>
        </p:nvSpPr>
        <p:spPr>
          <a:xfrm>
            <a:off x="5010221" y="21062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EBF88-7B04-2F84-12CE-92525BF7CA96}"/>
              </a:ext>
            </a:extLst>
          </p:cNvPr>
          <p:cNvSpPr txBox="1"/>
          <p:nvPr/>
        </p:nvSpPr>
        <p:spPr>
          <a:xfrm rot="16200000">
            <a:off x="3277095" y="13275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doneness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66317EC-23C6-EC4B-99EC-1EE981F997EC}"/>
              </a:ext>
            </a:extLst>
          </p:cNvPr>
          <p:cNvSpPr/>
          <p:nvPr/>
        </p:nvSpPr>
        <p:spPr>
          <a:xfrm>
            <a:off x="3994288" y="1072384"/>
            <a:ext cx="1428750" cy="1000125"/>
          </a:xfrm>
          <a:custGeom>
            <a:avLst/>
            <a:gdLst>
              <a:gd name="connsiteX0" fmla="*/ 0 w 2286000"/>
              <a:gd name="connsiteY0" fmla="*/ 1600200 h 1600200"/>
              <a:gd name="connsiteX1" fmla="*/ 626165 w 2286000"/>
              <a:gd name="connsiteY1" fmla="*/ 1510747 h 1600200"/>
              <a:gd name="connsiteX2" fmla="*/ 1152939 w 2286000"/>
              <a:gd name="connsiteY2" fmla="*/ 1143000 h 1600200"/>
              <a:gd name="connsiteX3" fmla="*/ 1590261 w 2286000"/>
              <a:gd name="connsiteY3" fmla="*/ 427382 h 1600200"/>
              <a:gd name="connsiteX4" fmla="*/ 1868556 w 2286000"/>
              <a:gd name="connsiteY4" fmla="*/ 119269 h 1600200"/>
              <a:gd name="connsiteX5" fmla="*/ 2286000 w 2286000"/>
              <a:gd name="connsiteY5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1600200">
                <a:moveTo>
                  <a:pt x="0" y="1600200"/>
                </a:moveTo>
                <a:cubicBezTo>
                  <a:pt x="217004" y="1593573"/>
                  <a:pt x="434009" y="1586947"/>
                  <a:pt x="626165" y="1510747"/>
                </a:cubicBezTo>
                <a:cubicBezTo>
                  <a:pt x="818322" y="1434547"/>
                  <a:pt x="992256" y="1323561"/>
                  <a:pt x="1152939" y="1143000"/>
                </a:cubicBezTo>
                <a:cubicBezTo>
                  <a:pt x="1313622" y="962439"/>
                  <a:pt x="1470992" y="598004"/>
                  <a:pt x="1590261" y="427382"/>
                </a:cubicBezTo>
                <a:cubicBezTo>
                  <a:pt x="1709531" y="256760"/>
                  <a:pt x="1752600" y="190499"/>
                  <a:pt x="1868556" y="119269"/>
                </a:cubicBezTo>
                <a:cubicBezTo>
                  <a:pt x="1984513" y="48039"/>
                  <a:pt x="2135256" y="24019"/>
                  <a:pt x="2286000" y="0"/>
                </a:cubicBezTo>
              </a:path>
            </a:pathLst>
          </a:cu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E23751-63A9-0FFA-5B23-B3914F3C9761}"/>
              </a:ext>
            </a:extLst>
          </p:cNvPr>
          <p:cNvCxnSpPr/>
          <p:nvPr/>
        </p:nvCxnSpPr>
        <p:spPr>
          <a:xfrm>
            <a:off x="3985623" y="1383606"/>
            <a:ext cx="1437416" cy="0"/>
          </a:xfrm>
          <a:prstGeom prst="line">
            <a:avLst/>
          </a:prstGeom>
          <a:ln w="38100">
            <a:solidFill>
              <a:srgbClr val="FFF2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F3CF33-4E33-4652-294A-DCAE86E44AFA}"/>
              </a:ext>
            </a:extLst>
          </p:cNvPr>
          <p:cNvCxnSpPr/>
          <p:nvPr/>
        </p:nvCxnSpPr>
        <p:spPr>
          <a:xfrm>
            <a:off x="3989761" y="1131575"/>
            <a:ext cx="1437416" cy="0"/>
          </a:xfrm>
          <a:prstGeom prst="line">
            <a:avLst/>
          </a:prstGeom>
          <a:ln w="38100">
            <a:solidFill>
              <a:srgbClr val="FE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E82794-EE3A-1F05-AA1F-65E532C59374}"/>
              </a:ext>
            </a:extLst>
          </p:cNvPr>
          <p:cNvCxnSpPr>
            <a:cxnSpLocks/>
          </p:cNvCxnSpPr>
          <p:nvPr/>
        </p:nvCxnSpPr>
        <p:spPr>
          <a:xfrm>
            <a:off x="4968048" y="1383606"/>
            <a:ext cx="0" cy="900109"/>
          </a:xfrm>
          <a:prstGeom prst="line">
            <a:avLst/>
          </a:prstGeom>
          <a:ln w="38100">
            <a:solidFill>
              <a:srgbClr val="FFF20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209132-5516-E7A6-7744-841DD6340D52}"/>
              </a:ext>
            </a:extLst>
          </p:cNvPr>
          <p:cNvCxnSpPr/>
          <p:nvPr/>
        </p:nvCxnSpPr>
        <p:spPr>
          <a:xfrm>
            <a:off x="4662073" y="1833660"/>
            <a:ext cx="0" cy="439990"/>
          </a:xfrm>
          <a:prstGeom prst="line">
            <a:avLst/>
          </a:prstGeom>
          <a:ln w="38100">
            <a:solidFill>
              <a:srgbClr val="7CF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8F671D-FBA4-71FB-0846-5A977AC25480}"/>
              </a:ext>
            </a:extLst>
          </p:cNvPr>
          <p:cNvCxnSpPr>
            <a:cxnSpLocks/>
          </p:cNvCxnSpPr>
          <p:nvPr/>
        </p:nvCxnSpPr>
        <p:spPr>
          <a:xfrm>
            <a:off x="4662073" y="2211706"/>
            <a:ext cx="305976" cy="0"/>
          </a:xfrm>
          <a:prstGeom prst="straightConnector1">
            <a:avLst/>
          </a:prstGeom>
          <a:ln w="38100">
            <a:solidFill>
              <a:srgbClr val="7CFF0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4E04D2-B15F-3606-30EC-01157291761F}"/>
              </a:ext>
            </a:extLst>
          </p:cNvPr>
          <p:cNvSpPr txBox="1"/>
          <p:nvPr/>
        </p:nvSpPr>
        <p:spPr>
          <a:xfrm>
            <a:off x="5398623" y="1227918"/>
            <a:ext cx="70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  <a:ea typeface="+mn-ea"/>
                <a:cs typeface="+mn-cs"/>
              </a:rPr>
              <a:t>burnt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941E4-CEEE-E370-BF8E-85885E11054C}"/>
              </a:ext>
            </a:extLst>
          </p:cNvPr>
          <p:cNvSpPr txBox="1"/>
          <p:nvPr/>
        </p:nvSpPr>
        <p:spPr>
          <a:xfrm>
            <a:off x="5399512" y="953724"/>
            <a:ext cx="50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fire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581D64-4B99-FD2B-D8FE-071BA4454DE3}"/>
              </a:ext>
            </a:extLst>
          </p:cNvPr>
          <p:cNvSpPr txBox="1"/>
          <p:nvPr/>
        </p:nvSpPr>
        <p:spPr>
          <a:xfrm>
            <a:off x="3526158" y="2144140"/>
            <a:ext cx="1182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buClrTx/>
            </a:pPr>
            <a:r>
              <a:rPr lang="en-US" sz="1800" kern="1200" dirty="0">
                <a:solidFill>
                  <a:srgbClr val="7CFF01"/>
                </a:solidFill>
                <a:latin typeface="Calibri"/>
                <a:ea typeface="+mn-ea"/>
                <a:cs typeface="+mn-cs"/>
              </a:rPr>
              <a:t>seconds </a:t>
            </a:r>
          </a:p>
          <a:p>
            <a:pPr algn="r">
              <a:buClrTx/>
            </a:pPr>
            <a:r>
              <a:rPr lang="en-US" sz="1800" kern="1200" dirty="0">
                <a:solidFill>
                  <a:srgbClr val="7CFF01"/>
                </a:solidFill>
                <a:latin typeface="Calibri"/>
                <a:ea typeface="+mn-ea"/>
                <a:cs typeface="+mn-cs"/>
              </a:rPr>
              <a:t>until burnt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B3B4B9-2372-9CE9-F86E-4B138BE5A4B7}"/>
              </a:ext>
            </a:extLst>
          </p:cNvPr>
          <p:cNvGrpSpPr/>
          <p:nvPr/>
        </p:nvGrpSpPr>
        <p:grpSpPr>
          <a:xfrm rot="900000">
            <a:off x="6985955" y="2709128"/>
            <a:ext cx="841477" cy="768378"/>
            <a:chOff x="10345853" y="1540565"/>
            <a:chExt cx="2710287" cy="2474844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A7917CF-0EFC-AA50-6672-412EAEBF95F4}"/>
                </a:ext>
              </a:extLst>
            </p:cNvPr>
            <p:cNvSpPr/>
            <p:nvPr/>
          </p:nvSpPr>
          <p:spPr>
            <a:xfrm>
              <a:off x="10345853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1D9009-24B1-BC46-3BA7-8071FE0BBA65}"/>
                </a:ext>
              </a:extLst>
            </p:cNvPr>
            <p:cNvSpPr/>
            <p:nvPr/>
          </p:nvSpPr>
          <p:spPr>
            <a:xfrm flipH="1">
              <a:off x="11584367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2D875D-2C6D-E192-71FC-8F9FC3B44F4E}"/>
                </a:ext>
              </a:extLst>
            </p:cNvPr>
            <p:cNvCxnSpPr>
              <a:stCxn id="10" idx="0"/>
              <a:endCxn id="11" idx="0"/>
            </p:cNvCxnSpPr>
            <p:nvPr/>
          </p:nvCxnSpPr>
          <p:spPr>
            <a:xfrm>
              <a:off x="11579087" y="4015409"/>
              <a:ext cx="243819" cy="0"/>
            </a:xfrm>
            <a:prstGeom prst="line">
              <a:avLst/>
            </a:prstGeom>
            <a:grpFill/>
            <a:ln w="38100">
              <a:solidFill>
                <a:srgbClr val="FFF2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13A4B7-447E-DA5F-5755-5630CDC0C76F}"/>
              </a:ext>
            </a:extLst>
          </p:cNvPr>
          <p:cNvGrpSpPr/>
          <p:nvPr/>
        </p:nvGrpSpPr>
        <p:grpSpPr>
          <a:xfrm rot="20759855">
            <a:off x="7306080" y="3104576"/>
            <a:ext cx="841477" cy="768378"/>
            <a:chOff x="10345853" y="1540565"/>
            <a:chExt cx="2710287" cy="2474844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7847FF-38DC-33EA-05E6-AC5B1855D890}"/>
                </a:ext>
              </a:extLst>
            </p:cNvPr>
            <p:cNvSpPr/>
            <p:nvPr/>
          </p:nvSpPr>
          <p:spPr>
            <a:xfrm>
              <a:off x="10345853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6C61E-245F-A1B0-5105-0D08795DCAF3}"/>
                </a:ext>
              </a:extLst>
            </p:cNvPr>
            <p:cNvSpPr/>
            <p:nvPr/>
          </p:nvSpPr>
          <p:spPr>
            <a:xfrm flipH="1">
              <a:off x="11584367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0A2C8E8-7595-27D6-AF79-49033463DCBA}"/>
                </a:ext>
              </a:extLst>
            </p:cNvPr>
            <p:cNvCxnSpPr>
              <a:stCxn id="27" idx="0"/>
              <a:endCxn id="28" idx="0"/>
            </p:cNvCxnSpPr>
            <p:nvPr/>
          </p:nvCxnSpPr>
          <p:spPr>
            <a:xfrm>
              <a:off x="11579087" y="4015409"/>
              <a:ext cx="243819" cy="0"/>
            </a:xfrm>
            <a:prstGeom prst="line">
              <a:avLst/>
            </a:prstGeom>
            <a:grpFill/>
            <a:ln w="38100">
              <a:solidFill>
                <a:srgbClr val="FFF2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D451F2-5A90-48EF-B70F-8BD2E33B47C3}"/>
              </a:ext>
            </a:extLst>
          </p:cNvPr>
          <p:cNvGrpSpPr/>
          <p:nvPr/>
        </p:nvGrpSpPr>
        <p:grpSpPr>
          <a:xfrm rot="18551928">
            <a:off x="6623137" y="3202887"/>
            <a:ext cx="841477" cy="768378"/>
            <a:chOff x="10345853" y="1540565"/>
            <a:chExt cx="2710287" cy="2474844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4F2EC9-51DD-E086-6977-EE1D09FDCCD1}"/>
                </a:ext>
              </a:extLst>
            </p:cNvPr>
            <p:cNvSpPr/>
            <p:nvPr/>
          </p:nvSpPr>
          <p:spPr>
            <a:xfrm>
              <a:off x="10345853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92F1A9-C522-0AF4-F061-F4B0AA0CECA1}"/>
                </a:ext>
              </a:extLst>
            </p:cNvPr>
            <p:cNvSpPr/>
            <p:nvPr/>
          </p:nvSpPr>
          <p:spPr>
            <a:xfrm flipH="1">
              <a:off x="11584367" y="1540565"/>
              <a:ext cx="1471773" cy="2474844"/>
            </a:xfrm>
            <a:custGeom>
              <a:avLst/>
              <a:gdLst>
                <a:gd name="connsiteX0" fmla="*/ 1233234 w 1471773"/>
                <a:gd name="connsiteY0" fmla="*/ 2474844 h 2474844"/>
                <a:gd name="connsiteX1" fmla="*/ 338712 w 1471773"/>
                <a:gd name="connsiteY1" fmla="*/ 2385392 h 2474844"/>
                <a:gd name="connsiteX2" fmla="*/ 169747 w 1471773"/>
                <a:gd name="connsiteY2" fmla="*/ 1977887 h 2474844"/>
                <a:gd name="connsiteX3" fmla="*/ 179686 w 1471773"/>
                <a:gd name="connsiteY3" fmla="*/ 894522 h 2474844"/>
                <a:gd name="connsiteX4" fmla="*/ 90234 w 1471773"/>
                <a:gd name="connsiteY4" fmla="*/ 705678 h 2474844"/>
                <a:gd name="connsiteX5" fmla="*/ 10721 w 1471773"/>
                <a:gd name="connsiteY5" fmla="*/ 546652 h 2474844"/>
                <a:gd name="connsiteX6" fmla="*/ 50477 w 1471773"/>
                <a:gd name="connsiteY6" fmla="*/ 278296 h 2474844"/>
                <a:gd name="connsiteX7" fmla="*/ 457982 w 1471773"/>
                <a:gd name="connsiteY7" fmla="*/ 49696 h 2474844"/>
                <a:gd name="connsiteX8" fmla="*/ 1471773 w 1471773"/>
                <a:gd name="connsiteY8" fmla="*/ 0 h 247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1773" h="2474844">
                  <a:moveTo>
                    <a:pt x="1233234" y="2474844"/>
                  </a:moveTo>
                  <a:cubicBezTo>
                    <a:pt x="874597" y="2471531"/>
                    <a:pt x="515960" y="2468218"/>
                    <a:pt x="338712" y="2385392"/>
                  </a:cubicBezTo>
                  <a:cubicBezTo>
                    <a:pt x="161464" y="2302566"/>
                    <a:pt x="196251" y="2226365"/>
                    <a:pt x="169747" y="1977887"/>
                  </a:cubicBezTo>
                  <a:cubicBezTo>
                    <a:pt x="143243" y="1729409"/>
                    <a:pt x="192938" y="1106557"/>
                    <a:pt x="179686" y="894522"/>
                  </a:cubicBezTo>
                  <a:cubicBezTo>
                    <a:pt x="166434" y="682487"/>
                    <a:pt x="118395" y="763656"/>
                    <a:pt x="90234" y="705678"/>
                  </a:cubicBezTo>
                  <a:cubicBezTo>
                    <a:pt x="62073" y="647700"/>
                    <a:pt x="17347" y="617882"/>
                    <a:pt x="10721" y="546652"/>
                  </a:cubicBezTo>
                  <a:cubicBezTo>
                    <a:pt x="4095" y="475422"/>
                    <a:pt x="-24066" y="361122"/>
                    <a:pt x="50477" y="278296"/>
                  </a:cubicBezTo>
                  <a:cubicBezTo>
                    <a:pt x="125020" y="195470"/>
                    <a:pt x="221099" y="96079"/>
                    <a:pt x="457982" y="49696"/>
                  </a:cubicBezTo>
                  <a:cubicBezTo>
                    <a:pt x="694865" y="3313"/>
                    <a:pt x="1083319" y="1656"/>
                    <a:pt x="1471773" y="0"/>
                  </a:cubicBezTo>
                </a:path>
              </a:pathLst>
            </a:custGeom>
            <a:grpFill/>
            <a:ln w="38100">
              <a:solidFill>
                <a:srgbClr val="FFF2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7A47803-1E48-3AEC-D69A-FA088983EC12}"/>
                </a:ext>
              </a:extLst>
            </p:cNvPr>
            <p:cNvCxnSpPr>
              <a:stCxn id="35" idx="0"/>
              <a:endCxn id="36" idx="0"/>
            </p:cNvCxnSpPr>
            <p:nvPr/>
          </p:nvCxnSpPr>
          <p:spPr>
            <a:xfrm>
              <a:off x="11579087" y="4015409"/>
              <a:ext cx="243819" cy="0"/>
            </a:xfrm>
            <a:prstGeom prst="line">
              <a:avLst/>
            </a:prstGeom>
            <a:grpFill/>
            <a:ln w="38100">
              <a:solidFill>
                <a:srgbClr val="FFF2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3725C1-7B54-648E-5C52-9E2FEBEEF7B5}"/>
              </a:ext>
            </a:extLst>
          </p:cNvPr>
          <p:cNvSpPr/>
          <p:nvPr/>
        </p:nvSpPr>
        <p:spPr>
          <a:xfrm>
            <a:off x="5137289" y="2540204"/>
            <a:ext cx="1741349" cy="368119"/>
          </a:xfrm>
          <a:custGeom>
            <a:avLst/>
            <a:gdLst>
              <a:gd name="connsiteX0" fmla="*/ 2643809 w 2643809"/>
              <a:gd name="connsiteY0" fmla="*/ 545037 h 564915"/>
              <a:gd name="connsiteX1" fmla="*/ 1580322 w 2643809"/>
              <a:gd name="connsiteY1" fmla="*/ 48080 h 564915"/>
              <a:gd name="connsiteX2" fmla="*/ 675861 w 2643809"/>
              <a:gd name="connsiteY2" fmla="*/ 77898 h 564915"/>
              <a:gd name="connsiteX3" fmla="*/ 0 w 2643809"/>
              <a:gd name="connsiteY3" fmla="*/ 564915 h 56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809" h="564915">
                <a:moveTo>
                  <a:pt x="2643809" y="545037"/>
                </a:moveTo>
                <a:cubicBezTo>
                  <a:pt x="2276061" y="335486"/>
                  <a:pt x="1908313" y="125936"/>
                  <a:pt x="1580322" y="48080"/>
                </a:cubicBezTo>
                <a:cubicBezTo>
                  <a:pt x="1252331" y="-29776"/>
                  <a:pt x="939248" y="-8241"/>
                  <a:pt x="675861" y="77898"/>
                </a:cubicBezTo>
                <a:cubicBezTo>
                  <a:pt x="412474" y="164037"/>
                  <a:pt x="206237" y="364476"/>
                  <a:pt x="0" y="564915"/>
                </a:cubicBezTo>
              </a:path>
            </a:pathLst>
          </a:custGeom>
          <a:noFill/>
          <a:ln w="38100">
            <a:solidFill>
              <a:schemeClr val="bg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prstClr val="white"/>
                </a:solidFill>
              </a:ln>
              <a:noFill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1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E69990-9E80-402C-5880-4D9494A38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12" y="0"/>
            <a:ext cx="5172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79569-FEEA-2D99-D029-2200EE5D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9" y="0"/>
            <a:ext cx="6900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3D56B5-E60C-7DA4-4EBD-1346DBAC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71" y="0"/>
            <a:ext cx="37332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B30C6-3A26-48B7-784C-C4C38BE2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7" y="0"/>
            <a:ext cx="87145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BAE0D9-E21B-8B2D-2200-EB3991055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9" y="0"/>
            <a:ext cx="7091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01476-7800-0C45-0769-A4D31A9EF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0"/>
            <a:ext cx="520065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A0C8D8-F67B-B903-6326-2A43D9719E88}"/>
              </a:ext>
            </a:extLst>
          </p:cNvPr>
          <p:cNvSpPr txBox="1"/>
          <p:nvPr/>
        </p:nvSpPr>
        <p:spPr>
          <a:xfrm>
            <a:off x="7632372" y="987558"/>
            <a:ext cx="1252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Predicted number of seconds until burnt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50DF07-5C8C-F6D0-B9B9-BB11F54DE37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192197" y="1587723"/>
            <a:ext cx="1440175" cy="565539"/>
          </a:xfrm>
          <a:prstGeom prst="straightConnector1">
            <a:avLst/>
          </a:prstGeom>
          <a:ln w="28575">
            <a:solidFill>
              <a:srgbClr val="FE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024" y="4706147"/>
            <a:ext cx="1870177" cy="3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38" y="1722726"/>
            <a:ext cx="1842200" cy="18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974838" y="1747850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360063" y="2014825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238888" y="2365100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1612463" y="2622300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405138" y="2472000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137813" y="3328725"/>
            <a:ext cx="198000" cy="198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919788" y="1322513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Hard hat detection</a:t>
            </a:r>
            <a:endParaRPr sz="12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425" y="1722725"/>
            <a:ext cx="1842199" cy="18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571375" y="1322513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Wearables</a:t>
            </a:r>
            <a:endParaRPr sz="12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962" y="2105363"/>
            <a:ext cx="1842201" cy="107691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381913" y="1322513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Smart Beamforming</a:t>
            </a:r>
            <a:endParaRPr sz="1200"/>
          </a:p>
        </p:txBody>
      </p:sp>
      <p:sp>
        <p:nvSpPr>
          <p:cNvPr id="86" name="Google Shape;86;p15"/>
          <p:cNvSpPr txBox="1"/>
          <p:nvPr/>
        </p:nvSpPr>
        <p:spPr>
          <a:xfrm>
            <a:off x="6182712" y="3526725"/>
            <a:ext cx="224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“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LP-09 Sound Bar Subwoof BT Speaker (2)</a:t>
            </a:r>
            <a:r>
              <a:rPr lang="en" sz="800"/>
              <a:t>” by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GEEK KAZU</a:t>
            </a:r>
            <a:r>
              <a:rPr lang="en" sz="800"/>
              <a:t> is licensed under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CC BY 2.0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rfect-toast-test-720">
            <a:hlinkClick r:id="" action="ppaction://media"/>
            <a:extLst>
              <a:ext uri="{FF2B5EF4-FFF2-40B4-BE49-F238E27FC236}">
                <a16:creationId xmlns:a16="http://schemas.microsoft.com/office/drawing/2014/main" id="{B0D23D19-C4BF-FE78-5BDA-5BE3039AC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90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4C9F-4406-B666-E5AD-7A7B5996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Tell me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87EC-D907-5E57-FB31-448CF084B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1855094"/>
            <a:ext cx="3648075" cy="71665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ShawnHymel</a:t>
            </a:r>
            <a:r>
              <a:rPr lang="en-US" sz="2000" dirty="0"/>
              <a:t>/</a:t>
            </a:r>
          </a:p>
          <a:p>
            <a:pPr marL="0" indent="0">
              <a:buNone/>
            </a:pPr>
            <a:r>
              <a:rPr lang="en-US" sz="2000" dirty="0"/>
              <a:t>perfect-toast-machine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4D1375F-B8AD-AB1D-ED6F-ABF48DA84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8" y="3178032"/>
            <a:ext cx="433747" cy="3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1DF7E7D-2355-117B-E743-85862D8AD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9" y="3683550"/>
            <a:ext cx="424424" cy="4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8D42245-DDCC-0C0F-60EE-E0EB919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7" y="4256807"/>
            <a:ext cx="470206" cy="4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51A757-0F83-834D-40DF-691901D70D7C}"/>
              </a:ext>
            </a:extLst>
          </p:cNvPr>
          <p:cNvSpPr txBox="1">
            <a:spLocks/>
          </p:cNvSpPr>
          <p:nvPr/>
        </p:nvSpPr>
        <p:spPr>
          <a:xfrm>
            <a:off x="907704" y="2998047"/>
            <a:ext cx="2354435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rm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@ShawnHymel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5AA692-8FC2-29AE-2623-AC65026D57E0}"/>
              </a:ext>
            </a:extLst>
          </p:cNvPr>
          <p:cNvSpPr txBox="1">
            <a:spLocks/>
          </p:cNvSpPr>
          <p:nvPr/>
        </p:nvSpPr>
        <p:spPr>
          <a:xfrm>
            <a:off x="907704" y="3560037"/>
            <a:ext cx="2915688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in/shawnhymel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8CF48E-1EBF-D925-60F4-268273A3AA79}"/>
              </a:ext>
            </a:extLst>
          </p:cNvPr>
          <p:cNvSpPr txBox="1">
            <a:spLocks/>
          </p:cNvSpPr>
          <p:nvPr/>
        </p:nvSpPr>
        <p:spPr>
          <a:xfrm>
            <a:off x="907704" y="4128715"/>
            <a:ext cx="2915688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rm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shawn_hymel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FFB59F-1A2D-947E-346B-C7E30F15F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9" y="2614722"/>
            <a:ext cx="424424" cy="45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3DB25C-F4E9-A95B-8AD3-87B13C8C6EDE}"/>
              </a:ext>
            </a:extLst>
          </p:cNvPr>
          <p:cNvSpPr txBox="1">
            <a:spLocks/>
          </p:cNvSpPr>
          <p:nvPr/>
        </p:nvSpPr>
        <p:spPr>
          <a:xfrm>
            <a:off x="907704" y="2482471"/>
            <a:ext cx="2915688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rm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@shawnhymel@masto.ai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024812D-A27F-96BC-9AC0-54BC9C9E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98" y="3173083"/>
            <a:ext cx="433747" cy="35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0801AD3-087C-7DDD-2574-9175FCB0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59" y="3678601"/>
            <a:ext cx="424424" cy="4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B95029-D35F-63A3-970B-7458E4F04FC7}"/>
              </a:ext>
            </a:extLst>
          </p:cNvPr>
          <p:cNvSpPr txBox="1">
            <a:spLocks/>
          </p:cNvSpPr>
          <p:nvPr/>
        </p:nvSpPr>
        <p:spPr>
          <a:xfrm>
            <a:off x="5901794" y="2993098"/>
            <a:ext cx="3020109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rm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@EdgeImpulse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F4DF7-7222-CA97-D276-E2C963699502}"/>
              </a:ext>
            </a:extLst>
          </p:cNvPr>
          <p:cNvSpPr txBox="1">
            <a:spLocks/>
          </p:cNvSpPr>
          <p:nvPr/>
        </p:nvSpPr>
        <p:spPr>
          <a:xfrm>
            <a:off x="5901794" y="3555088"/>
            <a:ext cx="2785006" cy="716656"/>
          </a:xfrm>
          <a:prstGeom prst="rect">
            <a:avLst/>
          </a:prstGeom>
        </p:spPr>
        <p:txBody>
          <a:bodyPr vert="horz" lIns="57150" tIns="28575" rIns="57150" bIns="28575" rtlCol="0" anchor="ctr">
            <a:noAutofit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2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8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4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company/</a:t>
            </a:r>
            <a:r>
              <a:rPr lang="en-US" sz="2000" dirty="0" err="1"/>
              <a:t>edgeimpulse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4B6EBF-98A3-2102-BC27-859B5759D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662" y="1576538"/>
            <a:ext cx="4293382" cy="1034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A55DAF-1A71-3639-C3CE-30123EB35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08" y="2044454"/>
            <a:ext cx="433855" cy="42442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303B7C-1956-0E28-291A-2E6C3B9268FC}"/>
              </a:ext>
            </a:extLst>
          </p:cNvPr>
          <p:cNvSpPr txBox="1">
            <a:spLocks/>
          </p:cNvSpPr>
          <p:nvPr/>
        </p:nvSpPr>
        <p:spPr>
          <a:xfrm>
            <a:off x="5901794" y="2436269"/>
            <a:ext cx="3648075" cy="716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1FF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itchFamily="34" charset="0"/>
              <a:buNone/>
            </a:pPr>
            <a:r>
              <a:rPr lang="en-US" sz="2000" dirty="0"/>
              <a:t>github.com/</a:t>
            </a:r>
            <a:r>
              <a:rPr lang="en-US" sz="2000" dirty="0" err="1"/>
              <a:t>edgeimpulse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4830B3-BEAD-A0AC-E341-395A6A19B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498" y="2611243"/>
            <a:ext cx="433855" cy="4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024" y="4706147"/>
            <a:ext cx="1870177" cy="3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92150" y="1078650"/>
            <a:ext cx="3352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Areas of study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AI/ML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Embedded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Digital signal processing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Tiny Machine Learning Open Education Initiative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tinyml.seas.harvard.edu/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MOOCs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Courseware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 Impulse University Program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edgeimpulse.com/university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Courseware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Kit giveaways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600" y="1500188"/>
            <a:ext cx="36004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024" y="4706147"/>
            <a:ext cx="1870177" cy="3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5" y="1828700"/>
            <a:ext cx="2726938" cy="15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245673" y="3347184"/>
            <a:ext cx="272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blog.benjamin-cabe.com/2021/08/03/how-i-built-a-connected-artificial-nose</a:t>
            </a:r>
            <a:endParaRPr sz="800"/>
          </a:p>
        </p:txBody>
      </p:sp>
      <p:sp>
        <p:nvSpPr>
          <p:cNvPr id="103" name="Google Shape;103;p17"/>
          <p:cNvSpPr txBox="1"/>
          <p:nvPr/>
        </p:nvSpPr>
        <p:spPr>
          <a:xfrm>
            <a:off x="3196750" y="3324600"/>
            <a:ext cx="272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edgeimpulse.com/blog/forest-fire-wildfire-detection-powered-by-edge-impulse</a:t>
            </a:r>
            <a:endParaRPr sz="8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741" y="1851275"/>
            <a:ext cx="2726947" cy="147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6147750" y="3324599"/>
            <a:ext cx="272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edgeimpulse.com/blog/tinyml-is-going-down-the-drain-tinysewer-is-a-low-power-sewer-faults-detection-system</a:t>
            </a:r>
            <a:endParaRPr sz="8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806" y="1846359"/>
            <a:ext cx="2726946" cy="1483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688013" y="1459388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AI nose</a:t>
            </a:r>
            <a:endParaRPr sz="1200"/>
          </a:p>
        </p:txBody>
      </p:sp>
      <p:sp>
        <p:nvSpPr>
          <p:cNvPr id="108" name="Google Shape;108;p17"/>
          <p:cNvSpPr txBox="1"/>
          <p:nvPr/>
        </p:nvSpPr>
        <p:spPr>
          <a:xfrm>
            <a:off x="3639050" y="1481963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Wildfire detection</a:t>
            </a:r>
            <a:endParaRPr sz="1200"/>
          </a:p>
        </p:txBody>
      </p:sp>
      <p:sp>
        <p:nvSpPr>
          <p:cNvPr id="109" name="Google Shape;109;p17"/>
          <p:cNvSpPr txBox="1"/>
          <p:nvPr/>
        </p:nvSpPr>
        <p:spPr>
          <a:xfrm>
            <a:off x="6590125" y="1481963"/>
            <a:ext cx="18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Sewer fault detection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6C4C9-3D52-24A0-FA28-13E96F96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5" y="861865"/>
            <a:ext cx="3419771" cy="341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A551C-5F33-9D81-F418-410F2BA896EC}"/>
              </a:ext>
            </a:extLst>
          </p:cNvPr>
          <p:cNvSpPr txBox="1"/>
          <p:nvPr/>
        </p:nvSpPr>
        <p:spPr>
          <a:xfrm>
            <a:off x="971563" y="3399850"/>
            <a:ext cx="158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Arbitrary timer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B3D12E-AC6F-165E-2BDD-2BD2A62F1167}"/>
              </a:ext>
            </a:extLst>
          </p:cNvPr>
          <p:cNvCxnSpPr>
            <a:stCxn id="6" idx="3"/>
          </p:cNvCxnSpPr>
          <p:nvPr/>
        </p:nvCxnSpPr>
        <p:spPr>
          <a:xfrm flipV="1">
            <a:off x="2555266" y="3219829"/>
            <a:ext cx="1476669" cy="364687"/>
          </a:xfrm>
          <a:prstGeom prst="straightConnector1">
            <a:avLst/>
          </a:prstGeom>
          <a:ln w="28575">
            <a:solidFill>
              <a:srgbClr val="FE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7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E35B3-77D8-0E7C-448B-38D15670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16" y="1311597"/>
            <a:ext cx="3776459" cy="2124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7C092-F80C-1FC8-CF9B-DF03147FB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9" y="138847"/>
            <a:ext cx="3312403" cy="48658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100A78-1AB3-8F82-D077-4D3A1235D1E0}"/>
              </a:ext>
            </a:extLst>
          </p:cNvPr>
          <p:cNvSpPr/>
          <p:nvPr/>
        </p:nvSpPr>
        <p:spPr>
          <a:xfrm>
            <a:off x="2227714" y="3291838"/>
            <a:ext cx="1008123" cy="468057"/>
          </a:xfrm>
          <a:prstGeom prst="ellipse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37178-9878-D1BD-044D-A6AA1532FC4B}"/>
              </a:ext>
            </a:extLst>
          </p:cNvPr>
          <p:cNvSpPr txBox="1"/>
          <p:nvPr/>
        </p:nvSpPr>
        <p:spPr>
          <a:xfrm>
            <a:off x="4319970" y="3867907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Bimetallic strip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47FCF3-AA54-5021-27CE-AF09DA1311F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19451" y="3587750"/>
            <a:ext cx="1100519" cy="464823"/>
          </a:xfrm>
          <a:prstGeom prst="straightConnector1">
            <a:avLst/>
          </a:prstGeom>
          <a:ln w="28575">
            <a:solidFill>
              <a:srgbClr val="FE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FC3786-A4A9-5028-7C42-149B589D2448}"/>
              </a:ext>
            </a:extLst>
          </p:cNvPr>
          <p:cNvSpPr txBox="1"/>
          <p:nvPr/>
        </p:nvSpPr>
        <p:spPr>
          <a:xfrm>
            <a:off x="4822541" y="3468142"/>
            <a:ext cx="382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0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Courtesy of “The Antique Toaster that’s Better than Yours” video by </a:t>
            </a:r>
          </a:p>
          <a:p>
            <a:pPr>
              <a:buClrTx/>
            </a:pPr>
            <a:r>
              <a:rPr lang="en-US" sz="10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Technology Connections (youtu.be/1OfxlSG6q5Y)</a:t>
            </a:r>
          </a:p>
        </p:txBody>
      </p:sp>
    </p:spTree>
    <p:extLst>
      <p:ext uri="{BB962C8B-B14F-4D97-AF65-F5344CB8AC3E}">
        <p14:creationId xmlns:p14="http://schemas.microsoft.com/office/powerpoint/2010/main" val="12224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B17A4-A5E1-3791-8704-6D15CC99E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9" y="697069"/>
            <a:ext cx="5617023" cy="3749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C0EF2-E504-8962-6A52-2E91F9DCA443}"/>
              </a:ext>
            </a:extLst>
          </p:cNvPr>
          <p:cNvSpPr txBox="1"/>
          <p:nvPr/>
        </p:nvSpPr>
        <p:spPr>
          <a:xfrm>
            <a:off x="719532" y="1383605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srgbClr val="FE0000"/>
                </a:solidFill>
                <a:latin typeface="Calibri"/>
                <a:ea typeface="+mn-ea"/>
                <a:cs typeface="+mn-cs"/>
              </a:rPr>
              <a:t>Camera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0B8D08-B8C6-B34F-5E6B-DAFC87C3E7C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624010" y="1568271"/>
            <a:ext cx="2551942" cy="463414"/>
          </a:xfrm>
          <a:prstGeom prst="straightConnector1">
            <a:avLst/>
          </a:prstGeom>
          <a:ln w="28575">
            <a:solidFill>
              <a:srgbClr val="FE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2944F-53FC-A5EE-FC0A-DB9E35CA4CBE}"/>
              </a:ext>
            </a:extLst>
          </p:cNvPr>
          <p:cNvSpPr txBox="1"/>
          <p:nvPr/>
        </p:nvSpPr>
        <p:spPr>
          <a:xfrm>
            <a:off x="5775769" y="4446432"/>
            <a:ext cx="1604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Tx/>
            </a:pPr>
            <a:r>
              <a:rPr lang="en-US" sz="10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Courtesy of juneoven.com</a:t>
            </a:r>
          </a:p>
        </p:txBody>
      </p:sp>
    </p:spTree>
    <p:extLst>
      <p:ext uri="{BB962C8B-B14F-4D97-AF65-F5344CB8AC3E}">
        <p14:creationId xmlns:p14="http://schemas.microsoft.com/office/powerpoint/2010/main" val="4185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enjamin Cabé - IoT - AI - Open Source &amp; random tech news">
            <a:extLst>
              <a:ext uri="{FF2B5EF4-FFF2-40B4-BE49-F238E27FC236}">
                <a16:creationId xmlns:a16="http://schemas.microsoft.com/office/drawing/2014/main" id="{234CF6B7-E8E4-53A2-A161-CD6F51B4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0"/>
            <a:ext cx="3635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564D7BA-F75C-3A73-235F-DA8763C7962D}"/>
              </a:ext>
            </a:extLst>
          </p:cNvPr>
          <p:cNvSpPr/>
          <p:nvPr/>
        </p:nvSpPr>
        <p:spPr>
          <a:xfrm>
            <a:off x="3845685" y="3054931"/>
            <a:ext cx="1624976" cy="1132559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5C8E0301-803E-B4A9-408D-2255E26BCC58}"/>
              </a:ext>
            </a:extLst>
          </p:cNvPr>
          <p:cNvSpPr/>
          <p:nvPr/>
        </p:nvSpPr>
        <p:spPr>
          <a:xfrm rot="16200000">
            <a:off x="3697960" y="3735274"/>
            <a:ext cx="123105" cy="172346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76CB9EA5-E502-8CF4-D428-8914A515A23C}"/>
              </a:ext>
            </a:extLst>
          </p:cNvPr>
          <p:cNvSpPr/>
          <p:nvPr/>
        </p:nvSpPr>
        <p:spPr>
          <a:xfrm rot="10800000">
            <a:off x="3845685" y="4187490"/>
            <a:ext cx="144076" cy="73863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5303573C-FB4A-EF64-D04F-4026203E0D63}"/>
              </a:ext>
            </a:extLst>
          </p:cNvPr>
          <p:cNvSpPr/>
          <p:nvPr/>
        </p:nvSpPr>
        <p:spPr>
          <a:xfrm rot="10800000">
            <a:off x="5326585" y="4190093"/>
            <a:ext cx="144076" cy="73863"/>
          </a:xfrm>
          <a:prstGeom prst="round2SameRect">
            <a:avLst/>
          </a:prstGeom>
          <a:noFill/>
          <a:ln w="38100">
            <a:solidFill>
              <a:srgbClr val="01F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399A83-EA87-6A6A-63E7-4FA2D7FA43F1}"/>
              </a:ext>
            </a:extLst>
          </p:cNvPr>
          <p:cNvSpPr/>
          <p:nvPr/>
        </p:nvSpPr>
        <p:spPr>
          <a:xfrm>
            <a:off x="4250880" y="2162287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1218F8-1691-494D-7502-C2C6194B88D9}"/>
              </a:ext>
            </a:extLst>
          </p:cNvPr>
          <p:cNvSpPr/>
          <p:nvPr/>
        </p:nvSpPr>
        <p:spPr>
          <a:xfrm>
            <a:off x="4559327" y="2162285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929E5C-D428-03F1-C1F0-711F7CD5E400}"/>
              </a:ext>
            </a:extLst>
          </p:cNvPr>
          <p:cNvSpPr/>
          <p:nvPr/>
        </p:nvSpPr>
        <p:spPr>
          <a:xfrm>
            <a:off x="4867775" y="2162285"/>
            <a:ext cx="170848" cy="712623"/>
          </a:xfrm>
          <a:custGeom>
            <a:avLst/>
            <a:gdLst>
              <a:gd name="connsiteX0" fmla="*/ 0 w 357416"/>
              <a:gd name="connsiteY0" fmla="*/ 0 h 1713186"/>
              <a:gd name="connsiteX1" fmla="*/ 357352 w 357416"/>
              <a:gd name="connsiteY1" fmla="*/ 525517 h 1713186"/>
              <a:gd name="connsiteX2" fmla="*/ 31531 w 357416"/>
              <a:gd name="connsiteY2" fmla="*/ 1145628 h 1713186"/>
              <a:gd name="connsiteX3" fmla="*/ 262758 w 357416"/>
              <a:gd name="connsiteY3" fmla="*/ 1713186 h 171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16" h="1713186">
                <a:moveTo>
                  <a:pt x="0" y="0"/>
                </a:moveTo>
                <a:cubicBezTo>
                  <a:pt x="176048" y="167289"/>
                  <a:pt x="352097" y="334579"/>
                  <a:pt x="357352" y="525517"/>
                </a:cubicBezTo>
                <a:cubicBezTo>
                  <a:pt x="362607" y="716455"/>
                  <a:pt x="47297" y="947683"/>
                  <a:pt x="31531" y="1145628"/>
                </a:cubicBezTo>
                <a:cubicBezTo>
                  <a:pt x="15765" y="1343573"/>
                  <a:pt x="139261" y="1528379"/>
                  <a:pt x="262758" y="1713186"/>
                </a:cubicBezTo>
              </a:path>
            </a:pathLst>
          </a:custGeom>
          <a:noFill/>
          <a:ln w="38100"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ln>
                <a:solidFill>
                  <a:srgbClr val="FE0000"/>
                </a:solidFill>
              </a:ln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EB7CCA-C46C-93A3-625A-7B9FBF8F5BE3}"/>
              </a:ext>
            </a:extLst>
          </p:cNvPr>
          <p:cNvSpPr txBox="1"/>
          <p:nvPr/>
        </p:nvSpPr>
        <p:spPr>
          <a:xfrm>
            <a:off x="3588558" y="87448"/>
            <a:ext cx="2036135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</a:pPr>
            <a:r>
              <a:rPr lang="en-US" sz="3750" kern="1200" dirty="0">
                <a:solidFill>
                  <a:prstClr val="white"/>
                </a:solidFill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Stage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506122-1ACA-1F82-ED51-976C83C2C0C6}"/>
              </a:ext>
            </a:extLst>
          </p:cNvPr>
          <p:cNvSpPr/>
          <p:nvPr/>
        </p:nvSpPr>
        <p:spPr>
          <a:xfrm>
            <a:off x="3949554" y="1630954"/>
            <a:ext cx="1390393" cy="324039"/>
          </a:xfrm>
          <a:prstGeom prst="rect">
            <a:avLst/>
          </a:prstGeom>
          <a:noFill/>
          <a:ln w="38100">
            <a:solidFill>
              <a:srgbClr val="FFF2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sz="1800" kern="1200" dirty="0">
                <a:solidFill>
                  <a:srgbClr val="FFF205"/>
                </a:solidFill>
                <a:latin typeface="Calibri"/>
              </a:rPr>
              <a:t>Gas Sensors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E16035-23C4-712B-41D7-10ABC3BEFCA3}"/>
              </a:ext>
            </a:extLst>
          </p:cNvPr>
          <p:cNvGrpSpPr/>
          <p:nvPr/>
        </p:nvGrpSpPr>
        <p:grpSpPr>
          <a:xfrm>
            <a:off x="6516236" y="1172720"/>
            <a:ext cx="1240505" cy="1240505"/>
            <a:chOff x="10400102" y="1876351"/>
            <a:chExt cx="1984808" cy="198480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B132C0-1083-4384-B68A-55A106C05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792" y="2983970"/>
              <a:ext cx="114160" cy="144017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E13685-252D-703D-2084-23D27B89AA41}"/>
                </a:ext>
              </a:extLst>
            </p:cNvPr>
            <p:cNvCxnSpPr>
              <a:cxnSpLocks/>
            </p:cNvCxnSpPr>
            <p:nvPr/>
          </p:nvCxnSpPr>
          <p:spPr>
            <a:xfrm>
              <a:off x="10783006" y="3000801"/>
              <a:ext cx="57607" cy="180316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CE96025-BDC8-4283-C863-9362954EB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0613" y="2789839"/>
              <a:ext cx="146536" cy="391278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6F983B-0C88-180F-85DD-0259B63CAB07}"/>
                </a:ext>
              </a:extLst>
            </p:cNvPr>
            <p:cNvCxnSpPr>
              <a:cxnSpLocks/>
            </p:cNvCxnSpPr>
            <p:nvPr/>
          </p:nvCxnSpPr>
          <p:spPr>
            <a:xfrm>
              <a:off x="10987149" y="2778597"/>
              <a:ext cx="202678" cy="63143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9F47277-9EEE-0AAE-B8CB-A358700F0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73534" y="2868755"/>
              <a:ext cx="218972" cy="541281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C0A053-E1A2-D68F-1197-8FFB00AE20BD}"/>
                </a:ext>
              </a:extLst>
            </p:cNvPr>
            <p:cNvCxnSpPr>
              <a:cxnSpLocks/>
            </p:cNvCxnSpPr>
            <p:nvPr/>
          </p:nvCxnSpPr>
          <p:spPr>
            <a:xfrm>
              <a:off x="11408106" y="2868755"/>
              <a:ext cx="170012" cy="259232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F45050-87C8-CD47-6947-E5621ABAB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3291" y="2693538"/>
              <a:ext cx="122287" cy="43444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B62F60-C97A-FEDA-7EDF-D3F6215FCA08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312" y="2693538"/>
              <a:ext cx="138069" cy="290432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3FDE3A-9362-F204-2C38-19ED10A36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7376" y="2563922"/>
              <a:ext cx="221598" cy="434449"/>
            </a:xfrm>
            <a:prstGeom prst="line">
              <a:avLst/>
            </a:prstGeom>
            <a:ln w="38100">
              <a:solidFill>
                <a:srgbClr val="7CFF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4CB267-C4DF-1107-BA54-2E865492907E}"/>
                </a:ext>
              </a:extLst>
            </p:cNvPr>
            <p:cNvSpPr/>
            <p:nvPr/>
          </p:nvSpPr>
          <p:spPr>
            <a:xfrm>
              <a:off x="10400102" y="1876351"/>
              <a:ext cx="1984808" cy="1984808"/>
            </a:xfrm>
            <a:prstGeom prst="rect">
              <a:avLst/>
            </a:prstGeom>
            <a:noFill/>
            <a:ln w="38100">
              <a:solidFill>
                <a:srgbClr val="7C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buClrTx/>
              </a:pPr>
              <a:r>
                <a:rPr lang="en-US" sz="1800" kern="1200" dirty="0">
                  <a:solidFill>
                    <a:srgbClr val="7CFF01"/>
                  </a:solidFill>
                  <a:latin typeface="Calibri"/>
                </a:rPr>
                <a:t>Data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CD71A6-7777-FCE9-DA11-7ED4366A34DF}"/>
              </a:ext>
            </a:extLst>
          </p:cNvPr>
          <p:cNvCxnSpPr>
            <a:cxnSpLocks/>
          </p:cNvCxnSpPr>
          <p:nvPr/>
        </p:nvCxnSpPr>
        <p:spPr>
          <a:xfrm>
            <a:off x="5470661" y="1792973"/>
            <a:ext cx="865554" cy="0"/>
          </a:xfrm>
          <a:prstGeom prst="straightConnector1">
            <a:avLst/>
          </a:prstGeom>
          <a:ln w="38100">
            <a:solidFill>
              <a:schemeClr val="bg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11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230</Words>
  <Application>Microsoft Office PowerPoint</Application>
  <PresentationFormat>On-screen Show (16:9)</PresentationFormat>
  <Paragraphs>73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Arial</vt:lpstr>
      <vt:lpstr>Consolas</vt:lpstr>
      <vt:lpstr>Montserrat Medium</vt:lpstr>
      <vt:lpstr>Simple Light</vt:lpstr>
      <vt:lpstr>Office Theme</vt:lpstr>
      <vt:lpstr>1_Office Theme</vt:lpstr>
      <vt:lpstr>Computer Vision with Embedded Machine Learning</vt:lpstr>
      <vt:lpstr>Industry</vt:lpstr>
      <vt:lpstr>Education</vt:lpstr>
      <vt:lpstr>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Tell me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with Embedded Machine Learning</dc:title>
  <cp:lastModifiedBy>Shawn Hymel</cp:lastModifiedBy>
  <cp:revision>2</cp:revision>
  <dcterms:modified xsi:type="dcterms:W3CDTF">2023-02-17T19:46:12Z</dcterms:modified>
</cp:coreProperties>
</file>